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8181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8181B"/>
          </a:solidFill>
          <a:ln w="12700">
            <a:solidFill>
              <a:srgbClr val="18181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371600" y="-914400"/>
            <a:ext cx="5486400" cy="5486400"/>
          </a:xfrm>
          <a:prstGeom prst="ellipse">
            <a:avLst/>
          </a:prstGeom>
          <a:solidFill>
            <a:srgbClr val="D97706">
              <a:alpha val="15000"/>
            </a:srgbClr>
          </a:solidFill>
          <a:ln w="12700">
            <a:solidFill>
              <a:srgbClr val="D97706">
                <a:alpha val="15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486400" y="1828800"/>
            <a:ext cx="4572000" cy="4572000"/>
          </a:xfrm>
          <a:prstGeom prst="ellipse">
            <a:avLst/>
          </a:prstGeom>
          <a:solidFill>
            <a:srgbClr val="B45309">
              <a:alpha val="12000"/>
            </a:srgbClr>
          </a:solidFill>
          <a:ln w="12700">
            <a:solidFill>
              <a:srgbClr val="B45309">
                <a:alpha val="12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14400" y="548640"/>
            <a:ext cx="73152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0" b="1" spc="800" kern="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SLIKOVNA</a:t>
            </a:r>
            <a:endParaRPr lang="en-US" sz="7000" dirty="0"/>
          </a:p>
        </p:txBody>
      </p:sp>
      <p:sp>
        <p:nvSpPr>
          <p:cNvPr id="6" name="Text 4"/>
          <p:cNvSpPr/>
          <p:nvPr/>
        </p:nvSpPr>
        <p:spPr>
          <a:xfrm>
            <a:off x="457200" y="15544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spc="400" kern="0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PREDSTAVITEV INFORMACIJ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914400" y="2331720"/>
            <a:ext cx="7315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i="1" dirty="0">
                <a:solidFill>
                  <a:srgbClr val="A1A1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Povzetek učne snovi  —  1. letnik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914400" y="2834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7171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Grafika  ·  Barve  ·  Barvni modeli  ·  Ločljivost  ·  Grafični formati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914400" y="457200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252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Gimnazija ESIC Kranj  ·  Informatika — 1. letnik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8181B"/>
          </a:solidFill>
          <a:ln w="12700">
            <a:solidFill>
              <a:srgbClr val="18181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VSEBINA PREDSTAVITVE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188720"/>
            <a:ext cx="4114800" cy="1097280"/>
          </a:xfrm>
          <a:prstGeom prst="rect">
            <a:avLst/>
          </a:prstGeom>
          <a:solidFill>
            <a:srgbClr val="FFFBEB"/>
          </a:solidFill>
          <a:ln w="12700">
            <a:solidFill>
              <a:srgbClr val="FDE68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66928" y="132588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D9770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1508760" y="1463040"/>
            <a:ext cx="45720" cy="54864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645920" y="1325880"/>
            <a:ext cx="27889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Zgodovina računalniške grafike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846320" y="1188720"/>
            <a:ext cx="4114800" cy="1097280"/>
          </a:xfrm>
          <a:prstGeom prst="rect">
            <a:avLst/>
          </a:prstGeom>
          <a:solidFill>
            <a:srgbClr val="FFFBEB"/>
          </a:solidFill>
          <a:ln w="12700">
            <a:solidFill>
              <a:srgbClr val="FDE68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956048" y="132588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D9770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800" dirty="0"/>
          </a:p>
        </p:txBody>
      </p:sp>
      <p:sp>
        <p:nvSpPr>
          <p:cNvPr id="10" name="Shape 8"/>
          <p:cNvSpPr/>
          <p:nvPr/>
        </p:nvSpPr>
        <p:spPr>
          <a:xfrm>
            <a:off x="5897880" y="1463040"/>
            <a:ext cx="45720" cy="54864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035040" y="1325880"/>
            <a:ext cx="27889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Barve — aditivno in substraktivno mešanje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457200" y="2468880"/>
            <a:ext cx="4114800" cy="1097280"/>
          </a:xfrm>
          <a:prstGeom prst="rect">
            <a:avLst/>
          </a:prstGeom>
          <a:solidFill>
            <a:srgbClr val="FFFBEB"/>
          </a:solidFill>
          <a:ln w="12700">
            <a:solidFill>
              <a:srgbClr val="FDE68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66928" y="260604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D9770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1508760" y="2743200"/>
            <a:ext cx="45720" cy="54864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645920" y="2606040"/>
            <a:ext cx="27889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Barvni modeli (RGB, CMYK)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4846320" y="2468880"/>
            <a:ext cx="4114800" cy="1097280"/>
          </a:xfrm>
          <a:prstGeom prst="rect">
            <a:avLst/>
          </a:prstGeom>
          <a:solidFill>
            <a:srgbClr val="FFFBEB"/>
          </a:solidFill>
          <a:ln w="12700">
            <a:solidFill>
              <a:srgbClr val="FDE68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956048" y="260604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D9770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2800" dirty="0"/>
          </a:p>
        </p:txBody>
      </p:sp>
      <p:sp>
        <p:nvSpPr>
          <p:cNvPr id="18" name="Shape 16"/>
          <p:cNvSpPr/>
          <p:nvPr/>
        </p:nvSpPr>
        <p:spPr>
          <a:xfrm>
            <a:off x="5897880" y="2743200"/>
            <a:ext cx="45720" cy="54864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035040" y="2606040"/>
            <a:ext cx="27889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Ločljivost in barvna globina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457200" y="3749040"/>
            <a:ext cx="4114800" cy="1097280"/>
          </a:xfrm>
          <a:prstGeom prst="rect">
            <a:avLst/>
          </a:prstGeom>
          <a:solidFill>
            <a:srgbClr val="FFFBEB"/>
          </a:solidFill>
          <a:ln w="12700">
            <a:solidFill>
              <a:srgbClr val="FDE68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66928" y="388620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D9770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2800" dirty="0"/>
          </a:p>
        </p:txBody>
      </p:sp>
      <p:sp>
        <p:nvSpPr>
          <p:cNvPr id="22" name="Shape 20"/>
          <p:cNvSpPr/>
          <p:nvPr/>
        </p:nvSpPr>
        <p:spPr>
          <a:xfrm>
            <a:off x="1508760" y="4023360"/>
            <a:ext cx="45720" cy="54864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1645920" y="3886200"/>
            <a:ext cx="27889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Točkovna in vektorska grafika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4846320" y="3749040"/>
            <a:ext cx="4114800" cy="1097280"/>
          </a:xfrm>
          <a:prstGeom prst="rect">
            <a:avLst/>
          </a:prstGeom>
          <a:solidFill>
            <a:srgbClr val="FFFBEB"/>
          </a:solidFill>
          <a:ln w="12700">
            <a:solidFill>
              <a:srgbClr val="FDE68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956048" y="388620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D9770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06</a:t>
            </a:r>
            <a:endParaRPr lang="en-US" sz="2800" dirty="0"/>
          </a:p>
        </p:txBody>
      </p:sp>
      <p:sp>
        <p:nvSpPr>
          <p:cNvPr id="26" name="Shape 24"/>
          <p:cNvSpPr/>
          <p:nvPr/>
        </p:nvSpPr>
        <p:spPr>
          <a:xfrm>
            <a:off x="5897880" y="4023360"/>
            <a:ext cx="45720" cy="54864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035040" y="3886200"/>
            <a:ext cx="27889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Grafični formati slik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8181B"/>
          </a:solidFill>
          <a:ln w="12700">
            <a:solidFill>
              <a:srgbClr val="18181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ZGODOVINA RAČUNALNIŠKE GRAFIKE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685800" y="1645920"/>
            <a:ext cx="7772400" cy="64008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22960" y="1435608"/>
            <a:ext cx="475488" cy="475488"/>
          </a:xfrm>
          <a:prstGeom prst="ellipse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920240"/>
            <a:ext cx="1965960" cy="411480"/>
          </a:xfrm>
          <a:prstGeom prst="rect">
            <a:avLst/>
          </a:prstGeom>
          <a:solidFill>
            <a:srgbClr val="FFFBEB"/>
          </a:solidFill>
          <a:ln w="12700">
            <a:solidFill>
              <a:srgbClr val="FDE68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1920240"/>
            <a:ext cx="1965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1960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365760" y="2468880"/>
            <a:ext cx="1965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Začetek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11480" y="2880360"/>
            <a:ext cx="1874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Začetek računalniške grafike.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2926080" y="1435608"/>
            <a:ext cx="475488" cy="475488"/>
          </a:xfrm>
          <a:prstGeom prst="ellipse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468880" y="1920240"/>
            <a:ext cx="1965960" cy="411480"/>
          </a:xfrm>
          <a:prstGeom prst="rect">
            <a:avLst/>
          </a:prstGeom>
          <a:solidFill>
            <a:srgbClr val="FFFBEB"/>
          </a:solidFill>
          <a:ln w="12700">
            <a:solidFill>
              <a:srgbClr val="FDE68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468880" y="1920240"/>
            <a:ext cx="1965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1963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2468880" y="2468880"/>
            <a:ext cx="1965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Sketchpad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2514600" y="2880360"/>
            <a:ext cx="1874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Prvi risarski program Sketchpad (Skicirka).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5120640" y="1435608"/>
            <a:ext cx="475488" cy="475488"/>
          </a:xfrm>
          <a:prstGeom prst="ellipse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4663440" y="1920240"/>
            <a:ext cx="1965960" cy="411480"/>
          </a:xfrm>
          <a:prstGeom prst="rect">
            <a:avLst/>
          </a:prstGeom>
          <a:solidFill>
            <a:srgbClr val="FFFBEB"/>
          </a:solidFill>
          <a:ln w="12700">
            <a:solidFill>
              <a:srgbClr val="FDE68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663440" y="1920240"/>
            <a:ext cx="1965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1984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4663440" y="2468880"/>
            <a:ext cx="1965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Apple Mac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709160" y="2880360"/>
            <a:ext cx="1874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Apple Macintosh — prvi GUI računalnik.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7223760" y="1435608"/>
            <a:ext cx="475488" cy="475488"/>
          </a:xfrm>
          <a:prstGeom prst="ellipse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766560" y="1920240"/>
            <a:ext cx="1965960" cy="411480"/>
          </a:xfrm>
          <a:prstGeom prst="rect">
            <a:avLst/>
          </a:prstGeom>
          <a:solidFill>
            <a:srgbClr val="FFFBEB"/>
          </a:solidFill>
          <a:ln w="12700">
            <a:solidFill>
              <a:srgbClr val="FDE68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766560" y="1920240"/>
            <a:ext cx="1965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Danes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766560" y="2468880"/>
            <a:ext cx="1965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Digitalna umetnost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6812280" y="2880360"/>
            <a:ext cx="1874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Napredna računalniška grafika.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57200" y="3749040"/>
            <a:ext cx="8229600" cy="777240"/>
          </a:xfrm>
          <a:prstGeom prst="rect">
            <a:avLst/>
          </a:prstGeom>
          <a:solidFill>
            <a:srgbClr val="FEF3C7"/>
          </a:solidFill>
          <a:ln w="12700">
            <a:solidFill>
              <a:srgbClr val="FDE68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40080" y="3840480"/>
            <a:ext cx="78638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Največje omejitve za razvoj računalniške grafike so predstavljali zasloni.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8181B"/>
          </a:solidFill>
          <a:ln w="12700">
            <a:solidFill>
              <a:srgbClr val="18181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BARVE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10972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Barva je čutna zaznava elektromagnetnega valovanja z valovno dolžino med 380 nm in 750 nm.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1737360"/>
            <a:ext cx="3931920" cy="3017520"/>
          </a:xfrm>
          <a:prstGeom prst="rect">
            <a:avLst/>
          </a:prstGeom>
          <a:solidFill>
            <a:srgbClr val="EFF6FF"/>
          </a:solidFill>
          <a:ln w="25400">
            <a:solidFill>
              <a:srgbClr val="BFDBFE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737360"/>
            <a:ext cx="3931920" cy="54864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1764792"/>
            <a:ext cx="3749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ADITIVNO mešanje (RGB)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94360" y="2377440"/>
            <a:ext cx="374904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Osnovne barve: </a:t>
            </a:r>
            <a:pPr indent="0" marL="0">
              <a:buNone/>
            </a:pPr>
            <a:r>
              <a:rPr lang="en-US" sz="13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Rdeča, Zelena, Modra
</a:t>
            </a:r>
            <a:pPr indent="0" marL="0">
              <a:buNone/>
            </a:pPr>
            <a:r>
              <a:rPr lang="en-US" sz="13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Vsota vseh barv je bela svetloba
</a:t>
            </a:r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Uporaba: </a:t>
            </a:r>
            <a:pPr indent="0" marL="0">
              <a:buNone/>
            </a:pPr>
            <a:r>
              <a:rPr lang="en-US" sz="13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zasloni računalnikov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754880" y="1737360"/>
            <a:ext cx="3931920" cy="3017520"/>
          </a:xfrm>
          <a:prstGeom prst="rect">
            <a:avLst/>
          </a:prstGeom>
          <a:solidFill>
            <a:srgbClr val="FFF7ED"/>
          </a:solidFill>
          <a:ln w="25400">
            <a:solidFill>
              <a:srgbClr val="FED7A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754880" y="1737360"/>
            <a:ext cx="3931920" cy="54864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46320" y="1764792"/>
            <a:ext cx="3749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SUBSTRAKTIVNO mešanje (CMY)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892040" y="2377440"/>
            <a:ext cx="374904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Osnovne barve: </a:t>
            </a:r>
            <a:pPr indent="0" marL="0">
              <a:buNone/>
            </a:pPr>
            <a:r>
              <a:rPr lang="en-US" sz="13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Cyan, Magenta, Rumena
</a:t>
            </a:r>
            <a:pPr indent="0" marL="0">
              <a:buNone/>
            </a:pPr>
            <a:r>
              <a:rPr lang="en-US" sz="13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Vsota vseh barv je črna
</a:t>
            </a:r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Uporaba: </a:t>
            </a:r>
            <a:pPr indent="0" marL="0">
              <a:buNone/>
            </a:pPr>
            <a:r>
              <a:rPr lang="en-US" sz="13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tiskanje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8181B"/>
          </a:solidFill>
          <a:ln w="12700">
            <a:solidFill>
              <a:srgbClr val="18181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GRAFIČNI FORMATI SLIK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365760" y="1188720"/>
            <a:ext cx="4114800" cy="1097280"/>
          </a:xfrm>
          <a:prstGeom prst="rect">
            <a:avLst/>
          </a:prstGeom>
          <a:solidFill>
            <a:srgbClr val="FFFBEB"/>
          </a:solidFill>
          <a:ln w="12700">
            <a:solidFill>
              <a:srgbClr val="FDE68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325880"/>
            <a:ext cx="914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BMP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1463040" y="1417320"/>
            <a:ext cx="45720" cy="64008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645920" y="1325880"/>
            <a:ext cx="2697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Brez stiskanja. Barve eno za drugo. Velike datoteke.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754880" y="1188720"/>
            <a:ext cx="4114800" cy="1097280"/>
          </a:xfrm>
          <a:prstGeom prst="rect">
            <a:avLst/>
          </a:prstGeom>
          <a:solidFill>
            <a:srgbClr val="FFFBEB"/>
          </a:solidFill>
          <a:ln w="12700">
            <a:solidFill>
              <a:srgbClr val="FDE68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846320" y="1325880"/>
            <a:ext cx="914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TIFF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5852160" y="1417320"/>
            <a:ext cx="45720" cy="64008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035040" y="1325880"/>
            <a:ext cx="2697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Neizgubno stiskanje. Robusten format za prenos med programi.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365760" y="2468880"/>
            <a:ext cx="4114800" cy="1097280"/>
          </a:xfrm>
          <a:prstGeom prst="rect">
            <a:avLst/>
          </a:prstGeom>
          <a:solidFill>
            <a:srgbClr val="FFFBEB"/>
          </a:solidFill>
          <a:ln w="12700">
            <a:solidFill>
              <a:srgbClr val="FDE68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" y="2606040"/>
            <a:ext cx="914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GIF</a:t>
            </a:r>
            <a:endParaRPr lang="en-US" sz="2400" dirty="0"/>
          </a:p>
        </p:txBody>
      </p:sp>
      <p:sp>
        <p:nvSpPr>
          <p:cNvPr id="14" name="Shape 12"/>
          <p:cNvSpPr/>
          <p:nvPr/>
        </p:nvSpPr>
        <p:spPr>
          <a:xfrm>
            <a:off x="1463040" y="2697480"/>
            <a:ext cx="45720" cy="64008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645920" y="2606040"/>
            <a:ext cx="2697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Izgubno (256 barv). Podpira prosojnost in animacijo.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754880" y="2468880"/>
            <a:ext cx="4114800" cy="1097280"/>
          </a:xfrm>
          <a:prstGeom prst="rect">
            <a:avLst/>
          </a:prstGeom>
          <a:solidFill>
            <a:srgbClr val="FFFBEB"/>
          </a:solidFill>
          <a:ln w="12700">
            <a:solidFill>
              <a:srgbClr val="FDE68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846320" y="2606040"/>
            <a:ext cx="914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JPEG</a:t>
            </a:r>
            <a:endParaRPr lang="en-US" sz="2400" dirty="0"/>
          </a:p>
        </p:txBody>
      </p:sp>
      <p:sp>
        <p:nvSpPr>
          <p:cNvPr id="18" name="Shape 16"/>
          <p:cNvSpPr/>
          <p:nvPr/>
        </p:nvSpPr>
        <p:spPr>
          <a:xfrm>
            <a:off x="5852160" y="2697480"/>
            <a:ext cx="45720" cy="64008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035040" y="2606040"/>
            <a:ext cx="2697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Izgubno stiskanje. Primeren za fotografije. Stopnja 0–99.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365760" y="3749040"/>
            <a:ext cx="4114800" cy="1097280"/>
          </a:xfrm>
          <a:prstGeom prst="rect">
            <a:avLst/>
          </a:prstGeom>
          <a:solidFill>
            <a:srgbClr val="FFFBEB"/>
          </a:solidFill>
          <a:ln w="12700">
            <a:solidFill>
              <a:srgbClr val="FDE68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57200" y="3886200"/>
            <a:ext cx="914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PNG</a:t>
            </a:r>
            <a:endParaRPr lang="en-US" sz="2400" dirty="0"/>
          </a:p>
        </p:txBody>
      </p:sp>
      <p:sp>
        <p:nvSpPr>
          <p:cNvPr id="22" name="Shape 20"/>
          <p:cNvSpPr/>
          <p:nvPr/>
        </p:nvSpPr>
        <p:spPr>
          <a:xfrm>
            <a:off x="1463040" y="3977640"/>
            <a:ext cx="45720" cy="64008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1645920" y="3886200"/>
            <a:ext cx="2697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Neizgubno stiskanje. Večbarvna prosojnost. Primeren za splet.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4754880" y="3749040"/>
            <a:ext cx="4114800" cy="1097280"/>
          </a:xfrm>
          <a:prstGeom prst="rect">
            <a:avLst/>
          </a:prstGeom>
          <a:solidFill>
            <a:srgbClr val="FFFBEB"/>
          </a:solidFill>
          <a:ln w="12700">
            <a:solidFill>
              <a:srgbClr val="FDE68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846320" y="3886200"/>
            <a:ext cx="914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RAW</a:t>
            </a:r>
            <a:endParaRPr lang="en-US" sz="2400" dirty="0"/>
          </a:p>
        </p:txBody>
      </p:sp>
      <p:sp>
        <p:nvSpPr>
          <p:cNvPr id="26" name="Shape 24"/>
          <p:cNvSpPr/>
          <p:nvPr/>
        </p:nvSpPr>
        <p:spPr>
          <a:xfrm>
            <a:off x="5852160" y="3977640"/>
            <a:ext cx="45720" cy="64008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035040" y="3886200"/>
            <a:ext cx="2697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Neobdelani podatki senzorja. Nestisnjen. Zahteva posebno programje.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8181B"/>
          </a:solidFill>
          <a:ln w="12700">
            <a:solidFill>
              <a:srgbClr val="18181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PRIMER IZRAČUNA VELIKOSTI SLIKE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1143000"/>
            <a:ext cx="8229600" cy="45720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18872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Dokument A4 (210 × 297 mm), ločljivost 300 dpi, barvna globina 24 bitov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57200" y="1737360"/>
            <a:ext cx="8229600" cy="594360"/>
          </a:xfrm>
          <a:prstGeom prst="rect">
            <a:avLst/>
          </a:prstGeom>
          <a:solidFill>
            <a:srgbClr val="FFFBEB"/>
          </a:solidFill>
          <a:ln w="12700">
            <a:solidFill>
              <a:srgbClr val="FFFBE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1737360"/>
            <a:ext cx="2286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Širina (pike)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2926080" y="1737360"/>
            <a:ext cx="3200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210 mm ÷ 25,4 × 300 dpi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17920" y="1737360"/>
            <a:ext cx="2286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= 2.481 pik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57200" y="2395728"/>
            <a:ext cx="822960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2395728"/>
            <a:ext cx="2286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Višina (pike)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2926080" y="2395728"/>
            <a:ext cx="3200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297 mm ÷ 25,4 × 300 dpi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217920" y="2395728"/>
            <a:ext cx="2286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= 3.507 pik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457200" y="3054096"/>
            <a:ext cx="8229600" cy="594360"/>
          </a:xfrm>
          <a:prstGeom prst="rect">
            <a:avLst/>
          </a:prstGeom>
          <a:solidFill>
            <a:srgbClr val="FFFBEB"/>
          </a:solidFill>
          <a:ln w="12700">
            <a:solidFill>
              <a:srgbClr val="FFFB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48640" y="3054096"/>
            <a:ext cx="2286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Skupaj pik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2926080" y="3054096"/>
            <a:ext cx="3200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2.481 × 3.507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6217920" y="3054096"/>
            <a:ext cx="2286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= 8.701.467 pik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457200" y="3712464"/>
            <a:ext cx="822960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48640" y="3712464"/>
            <a:ext cx="2286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Velikost (biti)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2926080" y="3712464"/>
            <a:ext cx="3200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8.701.467 × 24 bitov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6217920" y="3712464"/>
            <a:ext cx="2286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= 208.835.208 bitov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457200" y="4370832"/>
            <a:ext cx="8229600" cy="594360"/>
          </a:xfrm>
          <a:prstGeom prst="rect">
            <a:avLst/>
          </a:prstGeom>
          <a:solidFill>
            <a:srgbClr val="FFFBEB"/>
          </a:solidFill>
          <a:ln w="12700">
            <a:solidFill>
              <a:srgbClr val="FFFBEB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48640" y="4370832"/>
            <a:ext cx="2286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Velikost (MiB)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2926080" y="4370832"/>
            <a:ext cx="3200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208.835.208 ÷ 8 ÷ 1024 ÷ 1024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6217920" y="4370832"/>
            <a:ext cx="2286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≈ 24,9 MiB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8181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POVZETEK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457200" y="1280160"/>
            <a:ext cx="411480" cy="41148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280160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51560" y="1188720"/>
            <a:ext cx="76809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4E4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Grafika na računalnikih od 1960, GUI od 1984 (Apple Mac)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57200" y="1920240"/>
            <a:ext cx="411480" cy="41148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1920240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051560" y="1828800"/>
            <a:ext cx="76809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4E4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RGB (zasloni) vs CMYK (tisk) — pretvorba ni natančna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57200" y="2560320"/>
            <a:ext cx="411480" cy="41148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2560320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51560" y="2468880"/>
            <a:ext cx="76809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4E4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Ločljivost (dpi) določa ostrino; barvna globina število barv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457200" y="3200400"/>
            <a:ext cx="411480" cy="41148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57200" y="3200400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051560" y="3108960"/>
            <a:ext cx="76809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4E4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True Color = 24-bitna globina = 16,7 milijona barv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457200" y="3840480"/>
            <a:ext cx="411480" cy="41148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57200" y="3840480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1051560" y="3749040"/>
            <a:ext cx="76809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4E4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Bitmap: fotografije (JPEG, PNG); Vektor: risbe (SVG)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457200" y="4480560"/>
            <a:ext cx="411480" cy="41148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57200" y="4480560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1051560" y="4389120"/>
            <a:ext cx="76809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4E4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Stiskanje: brez izgub (PNG, TIFF) ali z izgubo (JPEG, GIF)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7171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Gimnazija ESIC Kranj  ·  Informatika — 1. letnik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2026-06-05T08:59:55Z</dcterms:created>
  <dcterms:modified xsi:type="dcterms:W3CDTF">2026-06-05T08:59:55Z</dcterms:modified>
</cp:coreProperties>
</file>