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1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114800" cy="5143500"/>
          </a:xfrm>
          <a:prstGeom prst="rect">
            <a:avLst/>
          </a:prstGeom>
          <a:solidFill>
            <a:srgbClr val="E43F5A"/>
          </a:solidFill>
          <a:ln w="12700">
            <a:solidFill>
              <a:srgbClr val="E43F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0"/>
            <a:ext cx="35661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0" dirty="0">
                <a:solidFill>
                  <a:srgbClr val="000000"/>
                </a:solidFill>
              </a:rPr>
              <a:t>⌨</a:t>
            </a:r>
            <a:endParaRPr lang="en-US" sz="10000" dirty="0"/>
          </a:p>
        </p:txBody>
      </p:sp>
      <p:sp>
        <p:nvSpPr>
          <p:cNvPr id="4" name="Text 2"/>
          <p:cNvSpPr/>
          <p:nvPr/>
        </p:nvSpPr>
        <p:spPr>
          <a:xfrm>
            <a:off x="4389120" y="1097280"/>
            <a:ext cx="4389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TIPKOVNICA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4389120" y="2286000"/>
            <a:ext cx="4389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E43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Vhodna naprava računalnika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389120" y="2834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Zgodovina  ·  Vrste  ·  Delovanje  ·  Vzdrževanje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389120" y="4480560"/>
            <a:ext cx="4389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Računalništvo | Vhodne naprave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B1B2F"/>
          </a:solidFill>
          <a:ln w="12700">
            <a:solidFill>
              <a:srgbClr val="1B1B2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KAJ JE TIPKOVNICA?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5303520" cy="3566160"/>
          </a:xfrm>
          <a:prstGeom prst="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325880"/>
            <a:ext cx="4937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43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Definicija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1783080"/>
            <a:ext cx="49377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B1B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Tipkovnica je glavna vhodna naprava, s katero uporabnik komunicira z računalnikom. Omogoča vnos alfanumeričnih podatkov, brisanje, pomikanje, potrjevanje in podajanje ukazov.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B1B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Sodobna tipkovnica izhaja iz tipkovnice pisalnega stroja.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035040" y="1188720"/>
            <a:ext cx="2651760" cy="1005840"/>
          </a:xfrm>
          <a:prstGeom prst="rect">
            <a:avLst/>
          </a:prstGeom>
          <a:solidFill>
            <a:srgbClr val="E43F5A"/>
          </a:solidFill>
          <a:ln w="12700">
            <a:solidFill>
              <a:srgbClr val="E43F5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126480" y="128016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🖥 Vhodna enota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126480" y="1719072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Spada med vhodne naprave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035040" y="2377440"/>
            <a:ext cx="2651760" cy="1005840"/>
          </a:xfrm>
          <a:prstGeom prst="rect">
            <a:avLst/>
          </a:prstGeom>
          <a:solidFill>
            <a:srgbClr val="E43F5A"/>
          </a:solidFill>
          <a:ln w="12700">
            <a:solidFill>
              <a:srgbClr val="E43F5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126480" y="24688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Elektro-mehanska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126480" y="2907792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Tipke delujejo kot stikala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035040" y="3566160"/>
            <a:ext cx="2651760" cy="1005840"/>
          </a:xfrm>
          <a:prstGeom prst="rect">
            <a:avLst/>
          </a:prstGeom>
          <a:solidFill>
            <a:srgbClr val="E43F5A"/>
          </a:solidFill>
          <a:ln w="12700">
            <a:solidFill>
              <a:srgbClr val="E43F5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126480" y="365760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~100+ tipk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126480" y="4096512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Več različnih izvedb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B1B2F"/>
          </a:solidFill>
          <a:ln w="12700">
            <a:solidFill>
              <a:srgbClr val="1B1B2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ZGODOVINA TIPKOVNICE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1188720" cy="640080"/>
          </a:xfrm>
          <a:prstGeom prst="rect">
            <a:avLst/>
          </a:prstGeom>
          <a:solidFill>
            <a:srgbClr val="E43F5A"/>
          </a:solidFill>
          <a:ln w="12700">
            <a:solidFill>
              <a:srgbClr val="E43F5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34440"/>
            <a:ext cx="1188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1868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783080" y="1527048"/>
            <a:ext cx="320040" cy="45720"/>
          </a:xfrm>
          <a:prstGeom prst="rect">
            <a:avLst/>
          </a:prstGeom>
          <a:solidFill>
            <a:srgbClr val="C72C41"/>
          </a:solidFill>
          <a:ln w="12700">
            <a:solidFill>
              <a:srgbClr val="C72C4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194560" y="11887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1B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Izum pisalnega stroja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194560" y="1572768"/>
            <a:ext cx="6492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Sholes, Soule in Glidden izumijo prvi pisalni stroj s tipkami po abecedi.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57200" y="2194560"/>
            <a:ext cx="1188720" cy="640080"/>
          </a:xfrm>
          <a:prstGeom prst="rect">
            <a:avLst/>
          </a:prstGeom>
          <a:solidFill>
            <a:srgbClr val="E43F5A"/>
          </a:solidFill>
          <a:ln w="12700">
            <a:solidFill>
              <a:srgbClr val="E43F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194560"/>
            <a:ext cx="1188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1870s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1783080" y="2487168"/>
            <a:ext cx="320040" cy="45720"/>
          </a:xfrm>
          <a:prstGeom prst="rect">
            <a:avLst/>
          </a:prstGeom>
          <a:solidFill>
            <a:srgbClr val="C72C41"/>
          </a:solidFill>
          <a:ln w="12700">
            <a:solidFill>
              <a:srgbClr val="C72C4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194560" y="21488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1B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z kladivci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194560" y="2532888"/>
            <a:ext cx="6492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Kladivca so se pri hitrem tipkanju zagozdila → potrebna je bila nova razporeditev tipk.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57200" y="3154680"/>
            <a:ext cx="1188720" cy="640080"/>
          </a:xfrm>
          <a:prstGeom prst="rect">
            <a:avLst/>
          </a:prstGeom>
          <a:solidFill>
            <a:srgbClr val="E43F5A"/>
          </a:solidFill>
          <a:ln w="12700">
            <a:solidFill>
              <a:srgbClr val="E43F5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154680"/>
            <a:ext cx="1188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1878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1783080" y="3447288"/>
            <a:ext cx="320040" cy="45720"/>
          </a:xfrm>
          <a:prstGeom prst="rect">
            <a:avLst/>
          </a:prstGeom>
          <a:solidFill>
            <a:srgbClr val="C72C41"/>
          </a:solidFill>
          <a:ln w="12700">
            <a:solidFill>
              <a:srgbClr val="C72C4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194560" y="310896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1B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QWERTY postavitev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2194560" y="3493008"/>
            <a:ext cx="6492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Sholes razvije QWERTY razporeditev, ki jo Remington trži kot Remington No.1.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57200" y="4114800"/>
            <a:ext cx="1188720" cy="640080"/>
          </a:xfrm>
          <a:prstGeom prst="rect">
            <a:avLst/>
          </a:prstGeom>
          <a:solidFill>
            <a:srgbClr val="E43F5A"/>
          </a:solidFill>
          <a:ln w="12700">
            <a:solidFill>
              <a:srgbClr val="E43F5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4114800"/>
            <a:ext cx="1188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Danes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1783080" y="4407408"/>
            <a:ext cx="320040" cy="45720"/>
          </a:xfrm>
          <a:prstGeom prst="rect">
            <a:avLst/>
          </a:prstGeom>
          <a:solidFill>
            <a:srgbClr val="C72C41"/>
          </a:solidFill>
          <a:ln w="12700">
            <a:solidFill>
              <a:srgbClr val="C72C4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194560" y="406908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1B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Sodobna tipkovnica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2194560" y="4453128"/>
            <a:ext cx="6492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QWERTY ostaja najpogostejša. Razvite so bile tudi AZERTY, DVORAK in druge.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B1B2F"/>
          </a:solidFill>
          <a:ln w="12700">
            <a:solidFill>
              <a:srgbClr val="1B1B2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VRSTE TIPKOVNIC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2651760" cy="3566160"/>
          </a:xfrm>
          <a:prstGeom prst="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188720"/>
            <a:ext cx="2651760" cy="640080"/>
          </a:xfrm>
          <a:prstGeom prst="rect">
            <a:avLst/>
          </a:prstGeom>
          <a:solidFill>
            <a:srgbClr val="E43F5A"/>
          </a:solidFill>
          <a:ln w="12700">
            <a:solidFill>
              <a:srgbClr val="E43F5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23444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⌨  Postavitev tipk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192024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1B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QWERTY/QWERTZ – najpogostejša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B1B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AZERTY – francoski standard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B1B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DVORAK – hitrejše tipkanje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0" y="1188720"/>
            <a:ext cx="2651760" cy="3566160"/>
          </a:xfrm>
          <a:prstGeom prst="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200400" y="1188720"/>
            <a:ext cx="2651760" cy="640080"/>
          </a:xfrm>
          <a:prstGeom prst="rect">
            <a:avLst/>
          </a:prstGeom>
          <a:solidFill>
            <a:srgbClr val="E43F5A"/>
          </a:solidFill>
          <a:ln w="12700">
            <a:solidFill>
              <a:srgbClr val="E43F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91840" y="123444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📡  Vrsta povezave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337560" y="192024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1B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Brezžične (Bluetooth, RF 2.4 GHz)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B1B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Ožičene (USB, nekoč PS/2)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035040" y="1188720"/>
            <a:ext cx="2651760" cy="3566160"/>
          </a:xfrm>
          <a:prstGeom prst="rect">
            <a:avLst/>
          </a:prstGeom>
          <a:solidFill>
            <a:srgbClr val="F3F4F6"/>
          </a:solidFill>
          <a:ln w="12700">
            <a:solidFill>
              <a:srgbClr val="F3F4F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035040" y="1188720"/>
            <a:ext cx="2651760" cy="640080"/>
          </a:xfrm>
          <a:prstGeom prst="rect">
            <a:avLst/>
          </a:prstGeom>
          <a:solidFill>
            <a:srgbClr val="E43F5A"/>
          </a:solidFill>
          <a:ln w="12700">
            <a:solidFill>
              <a:srgbClr val="E43F5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126480" y="123444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  Operacijski sistem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172200" y="192024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1B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Windows, macOS (ukaz ⌘), Linux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B1B2F"/>
          </a:solidFill>
          <a:ln w="12700">
            <a:solidFill>
              <a:srgbClr val="1B1B2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DELOVANJE TIPKOVNICE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143000"/>
            <a:ext cx="457200" cy="594360"/>
          </a:xfrm>
          <a:prstGeom prst="rect">
            <a:avLst/>
          </a:prstGeom>
          <a:solidFill>
            <a:srgbClr val="E43F5A"/>
          </a:solidFill>
          <a:ln w="12700">
            <a:solidFill>
              <a:srgbClr val="E43F5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143000"/>
            <a:ext cx="457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97280" y="1161288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43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Matrika tipk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097280" y="1453896"/>
            <a:ext cx="7589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Tipke tvorijo matriko z vodoravnimi in navpičnimi koordinatami (npr. A = 2,3).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1920240"/>
            <a:ext cx="457200" cy="594360"/>
          </a:xfrm>
          <a:prstGeom prst="rect">
            <a:avLst/>
          </a:prstGeom>
          <a:solidFill>
            <a:srgbClr val="E43F5A"/>
          </a:solidFill>
          <a:ln w="12700">
            <a:solidFill>
              <a:srgbClr val="E43F5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920240"/>
            <a:ext cx="457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97280" y="1938528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43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Električni stik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2231136"/>
            <a:ext cx="7589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 pritisku tipke se skleneta dva električna prevodnika — steče tok.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2697480"/>
            <a:ext cx="457200" cy="594360"/>
          </a:xfrm>
          <a:prstGeom prst="rect">
            <a:avLst/>
          </a:prstGeom>
          <a:solidFill>
            <a:srgbClr val="E43F5A"/>
          </a:solidFill>
          <a:ln w="12700">
            <a:solidFill>
              <a:srgbClr val="E43F5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2697480"/>
            <a:ext cx="457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97280" y="2715768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43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Procesor tipkovnice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097280" y="3008376"/>
            <a:ext cx="7589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Vgrajen mikroprocesor zazna koordinate pritisnjene tipke in pošlje kodo.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474720"/>
            <a:ext cx="457200" cy="594360"/>
          </a:xfrm>
          <a:prstGeom prst="rect">
            <a:avLst/>
          </a:prstGeom>
          <a:solidFill>
            <a:srgbClr val="E43F5A"/>
          </a:solidFill>
          <a:ln w="12700">
            <a:solidFill>
              <a:srgbClr val="E43F5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3474720"/>
            <a:ext cx="457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097280" y="3493008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43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Računalnik dekodira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097280" y="3785616"/>
            <a:ext cx="7589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Računalnik primerja kodo s kodno stranjo in ji pripiše ustrezen znak.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" y="4251960"/>
            <a:ext cx="457200" cy="594360"/>
          </a:xfrm>
          <a:prstGeom prst="rect">
            <a:avLst/>
          </a:prstGeom>
          <a:solidFill>
            <a:srgbClr val="E43F5A"/>
          </a:solidFill>
          <a:ln w="12700">
            <a:solidFill>
              <a:srgbClr val="E43F5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4251960"/>
            <a:ext cx="457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097280" y="4270248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43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Prikaz znaka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097280" y="4562856"/>
            <a:ext cx="7589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Grafična kartica prikaže znak na zaslonu (npr. črka A).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B1B2F"/>
          </a:solidFill>
          <a:ln w="12700">
            <a:solidFill>
              <a:srgbClr val="1B1B2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VZDRŽEVANJE TIPKOVNICE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3931920" cy="3566160"/>
          </a:xfrm>
          <a:prstGeom prst="rect">
            <a:avLst/>
          </a:prstGeom>
          <a:solidFill>
            <a:srgbClr val="ECFDF5"/>
          </a:solidFill>
          <a:ln w="12700">
            <a:solidFill>
              <a:srgbClr val="ECFDF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88720"/>
            <a:ext cx="3931920" cy="457200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23444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PRIPOROČENO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94360" y="17830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B1B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 čiščenjem tipkovnico izklopi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B1B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Tresenje za odstranitev prahu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B1B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Komprimiran zrak med tipkami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B1B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Čiščenje z rahlo vlažno krpo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B1B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Čistilni gel za tipkovnico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54880" y="1188720"/>
            <a:ext cx="3931920" cy="3566160"/>
          </a:xfrm>
          <a:prstGeom prst="rect">
            <a:avLst/>
          </a:prstGeom>
          <a:solidFill>
            <a:srgbClr val="FEF2F2"/>
          </a:solidFill>
          <a:ln w="12700">
            <a:solidFill>
              <a:srgbClr val="FEF2F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754880" y="1188720"/>
            <a:ext cx="3931920" cy="45720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6320" y="123444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PREPOVEDANO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892040" y="17830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B1B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čisti med vklopljenim računalnikom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B1B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Izogibaj se mokrim krpam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B1B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preplavi s tekočino ali vodo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B1B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puščaj hrane in pijače ob tipkovnici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B1B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razstavljaj brez znanja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1B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E43F5A"/>
          </a:solidFill>
          <a:ln w="12700">
            <a:solidFill>
              <a:srgbClr val="E43F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POVZETEK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📌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05840" y="118872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1300" b="1" dirty="0">
                <a:solidFill>
                  <a:srgbClr val="E43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Definicija: 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2743200" y="1188720"/>
            <a:ext cx="5943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Električno-mehanska vhodna naprava za alfanumerični vnos.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203911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📜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005840" y="1947672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1300" b="1" dirty="0">
                <a:solidFill>
                  <a:srgbClr val="E43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Zgodovina: 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743200" y="1947672"/>
            <a:ext cx="5943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Izvira iz pisalnega stroja (1868, Sholes). QWERTY postavitev.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279806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🗂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05840" y="2706624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1300" b="1" dirty="0">
                <a:solidFill>
                  <a:srgbClr val="E43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Vrste: 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743200" y="2706624"/>
            <a:ext cx="5943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 postavitvi, povezavi, OS, jeziku, konstrukciji in velikosti.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" y="355701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⚙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005840" y="3465576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1300" b="1" dirty="0">
                <a:solidFill>
                  <a:srgbClr val="E43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Delovanje: 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743200" y="3465576"/>
            <a:ext cx="5943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Tipke → matrika → tokokrog → mikroprocesor → znak na zaslonu.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" y="431596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🧹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005840" y="4224528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1300" b="1" dirty="0">
                <a:solidFill>
                  <a:srgbClr val="E43F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Vzdrževanje: 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743200" y="4224528"/>
            <a:ext cx="5943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Čiščenje pri izklopljeni napravi: komprimiran zrak, gel, krpa.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2026-06-05T08:56:05Z</dcterms:created>
  <dcterms:modified xsi:type="dcterms:W3CDTF">2026-06-05T08:56:05Z</dcterms:modified>
</cp:coreProperties>
</file>