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1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600" b="0" i="0" u="none" strike="noStrike">
                <a:solidFill>
                  <a:srgbClr val="EDEFF2"/>
                </a:solidFill>
                <a:latin typeface="Calibri"/>
              </a:defRPr>
            </a:pPr>
            <a:r>
              <a:rPr sz="1600" b="0" i="0" u="none" strike="noStrike">
                <a:solidFill>
                  <a:srgbClr val="EDEFF2"/>
                </a:solidFill>
                <a:latin typeface="Calibri"/>
              </a:rPr>
              <a:t>Hitrost reže x16 po verzijah (GB/s)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x16</c:v>
                </c:pt>
              </c:strCache>
            </c:strRef>
          </c:tx>
          <c:spPr>
            <a:solidFill>
              <a:srgbClr val="B6F23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400" u="none">
                    <a:solidFill>
                      <a:srgbClr val="EDEFF2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1.0</c:v>
                  </c:pt>
                  <c:pt idx="1">
                    <c:v>2.0</c:v>
                  </c:pt>
                  <c:pt idx="2">
                    <c:v>3.0</c:v>
                  </c:pt>
                  <c:pt idx="3">
                    <c:v>4.0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400" u="none">
                  <a:solidFill>
                    <a:srgbClr val="EDEFF2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9AA0A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30343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9AA0A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UEFI opravlja isto delo kot BIOS, le brez starih omejitev.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Procesor mora ustrezati podnožju in naboru čipov.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Vodila so kot ceste za podatke med deli računalnika.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32-bitno naslovno vodilo lahko naslovi največ 4 GB pomnilnika.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Steze: x1, x4, x8, x16. Vsaka verzija je približno 2x hitrejša. Podatke v grafu urediš z desnim klikom na graf &gt; Uredi podatke.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Odgovori: 1) severni most, 2) drugi deli so postali hitrejši od njega, 3) PCIe x16, 4) master/slave.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NI">
    <p:bg>
      <p:bgPr>
        <a:solidFill>
          <a:srgbClr val="1517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463040"/>
            <a:ext cx="804672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400" b="1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Naslov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B6F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B6F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Podnaslov</a:t>
            </a: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SEBINA">
    <p:bg>
      <p:bgPr>
        <a:solidFill>
          <a:srgbClr val="1517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Naslov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80160"/>
            <a:ext cx="8229600" cy="3474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Besedilo</a:t>
            </a:r>
            <a:endParaRPr lang="en-US" sz="2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VA_STOLPCA">
    <p:bg>
      <p:bgPr>
        <a:solidFill>
          <a:srgbClr val="1517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Naslov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Levo</a:t>
            </a:r>
            <a:endParaRPr lang="en-US" sz="18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475488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Desno</a:t>
            </a:r>
            <a:endParaRPr lang="en-US" sz="18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O_NASLOV">
    <p:bg>
      <p:bgPr>
        <a:solidFill>
          <a:srgbClr val="1517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Naslov</a:t>
            </a:r>
            <a:endParaRPr lang="en-US" sz="32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463040"/>
            <a:ext cx="8046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Kaj se skriva na matični plošči?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B6F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Čipi, vodila in priključki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Vsebina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80160"/>
            <a:ext cx="82296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UEFI in nabor čipov</a:t>
            </a:r>
            <a:endParaRPr lang="en-US" sz="20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Vodila</a:t>
            </a:r>
            <a:endParaRPr lang="en-US" sz="20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Razširitvene reže</a:t>
            </a:r>
            <a:endParaRPr lang="en-US" sz="20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Priključki in diski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BIOS proti UEFI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017520"/>
                <a:gridCol w="3017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F2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5171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BIOS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F2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5171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UEFI (od 2011)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F23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9AA0A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Arhitektura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16-bitna, 1 MB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32- in 64-bitna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9AA0A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Zagonski disk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največ 2,2 TB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tudi večji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9AA0A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Nastavitve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samo ob zagonu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tudi med delovanjem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Nabor čipov (chipset)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80160"/>
            <a:ext cx="82296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rgbClr val="B6F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Kaj je</a:t>
            </a:r>
            <a:pPr algn="l" indent="0" marL="0">
              <a:buNone/>
            </a:pPr>
            <a:r>
              <a:rPr lang="en-US" sz="20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poveže vse dele računalnika</a:t>
            </a:r>
            <a:endParaRPr lang="en-US" sz="20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rgbClr val="B6F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Severni most</a:t>
            </a:r>
            <a:pPr algn="l" indent="0" marL="0">
              <a:buNone/>
            </a:pPr>
            <a:r>
              <a:rPr lang="en-US" sz="20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procesor, RAM, grafika</a:t>
            </a:r>
            <a:endParaRPr lang="en-US" sz="20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rgbClr val="B6F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Južni most</a:t>
            </a:r>
            <a:pPr algn="l" indent="0" marL="0">
              <a:buNone/>
            </a:pPr>
            <a:r>
              <a:rPr lang="en-US" sz="20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USB, diski, zvok, omrežje</a:t>
            </a:r>
            <a:endParaRPr lang="en-US" sz="20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rgbClr val="B6F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Zamenjava</a:t>
            </a:r>
            <a:pPr algn="l" indent="0" marL="0">
              <a:buNone/>
            </a:pPr>
            <a:r>
              <a:rPr lang="en-US" sz="20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ni mogoča, je del plošče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Severni ali južni most?</a:t>
            </a:r>
            <a:endParaRPr lang="en-US" sz="3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017520"/>
                <a:gridCol w="3017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F2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5171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Severni most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F2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5171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Južni most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F23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9AA0A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Drugo ime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MCH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ICH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9AA0A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Skrbi za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RAM in grafiko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diske, USB, zvok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9AA0A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Hitrost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zelo hiter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počasnejši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9AA0A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Hlajenje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pogosto rebro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običajno ne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Kako je danes?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80160"/>
            <a:ext cx="39319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B6F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</a:t>
            </a:r>
            <a:endParaRPr lang="en-US" sz="18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RAM krmilnik v CPE</a:t>
            </a:r>
            <a:endParaRPr lang="en-US" sz="18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severnega mostu ni več</a:t>
            </a:r>
            <a:endParaRPr lang="en-US" sz="18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povezava: DMI</a:t>
            </a:r>
            <a:endParaRPr lang="en-US" sz="18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4754880" y="1280160"/>
            <a:ext cx="39319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FF8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AMD</a:t>
            </a:r>
            <a:endParaRPr lang="en-US" sz="18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RAM krmilnik v CPE</a:t>
            </a:r>
            <a:endParaRPr lang="en-US" sz="18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ostaneta oba mostova</a:t>
            </a:r>
            <a:endParaRPr lang="en-US" sz="18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povezava: UMI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Vodila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80160"/>
            <a:ext cx="82296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rgbClr val="B6F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Širina</a:t>
            </a:r>
            <a:pPr algn="l" indent="0" marL="0">
              <a:buNone/>
            </a:pPr>
            <a:r>
              <a:rPr lang="en-US" sz="20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koliko bitov naenkrat</a:t>
            </a:r>
            <a:endParaRPr lang="en-US" sz="20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rgbClr val="B6F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Takt</a:t>
            </a:r>
            <a:pPr algn="l" indent="0" marL="0">
              <a:buNone/>
            </a:pPr>
            <a:r>
              <a:rPr lang="en-US" sz="20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kako hitro (MHz)</a:t>
            </a:r>
            <a:endParaRPr lang="en-US" sz="20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rgbClr val="B6F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Prepustnost</a:t>
            </a:r>
            <a:pPr algn="l" indent="0" marL="0">
              <a:buNone/>
            </a:pPr>
            <a:r>
              <a:rPr lang="en-US" sz="20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koliko podatkov na sekundo</a:t>
            </a:r>
            <a:endParaRPr lang="en-US" sz="20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rgbClr val="B6F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Obremenljivost</a:t>
            </a:r>
            <a:pPr algn="l" indent="0" marL="0">
              <a:buNone/>
            </a:pPr>
            <a:r>
              <a:rPr lang="en-US" sz="20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koliko naprav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 vodila v enem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80160"/>
            <a:ext cx="82296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rgbClr val="B6F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Naslovno</a:t>
            </a:r>
            <a:pPr algn="l" indent="0" marL="0">
              <a:buNone/>
            </a:pPr>
            <a:r>
              <a:rPr lang="en-US" sz="20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KAM – naslov v pomnilniku (ena smer)</a:t>
            </a:r>
            <a:endParaRPr lang="en-US" sz="20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rgbClr val="B6F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Podatkovno</a:t>
            </a:r>
            <a:pPr algn="l" indent="0" marL="0">
              <a:buNone/>
            </a:pPr>
            <a:r>
              <a:rPr lang="en-US" sz="20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KAJ – sami podatki (obe smeri)</a:t>
            </a:r>
            <a:endParaRPr lang="en-US" sz="20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rgbClr val="B6F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Krmilno</a:t>
            </a:r>
            <a:pPr algn="l" indent="0" marL="0">
              <a:buNone/>
            </a:pPr>
            <a:r>
              <a:rPr lang="en-US" sz="20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KAKO – branje/pisanje, takt, reset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Sistemsko vodilo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80160"/>
            <a:ext cx="82296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rgbClr val="B6F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FSB</a:t>
            </a:r>
            <a:pPr algn="l" indent="0" marL="0">
              <a:buNone/>
            </a:pPr>
            <a:r>
              <a:rPr lang="en-US" sz="20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star, postal ozko grlo (≈ 12,8 GB/s)</a:t>
            </a:r>
            <a:endParaRPr lang="en-US" sz="20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rgbClr val="B6F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HyperTransport</a:t>
            </a:r>
            <a:pPr algn="l" indent="0" marL="0">
              <a:buNone/>
            </a:pPr>
            <a:r>
              <a:rPr lang="en-US" sz="20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AMD, 2001</a:t>
            </a:r>
            <a:endParaRPr lang="en-US" sz="20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rgbClr val="B6F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QPI</a:t>
            </a:r>
            <a:pPr algn="l" indent="0" marL="0">
              <a:buNone/>
            </a:pPr>
            <a:r>
              <a:rPr lang="en-US" sz="20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Intel, 2006</a:t>
            </a:r>
            <a:endParaRPr lang="en-US" sz="20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rgbClr val="B6F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Novost</a:t>
            </a:r>
            <a:pPr algn="l" indent="0" marL="0">
              <a:buNone/>
            </a:pPr>
            <a:r>
              <a:rPr lang="en-US" sz="20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RAM je priključen direktno na CPE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Razširitvene reže</a:t>
            </a:r>
            <a:endParaRPr lang="en-US" sz="3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1645920"/>
                <a:gridCol w="493776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5171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Reža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F2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5171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Leto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F2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5171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Posebnost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F23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9AA0A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1984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8/16 bit, danes je ni več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9AA0A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PCI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90. leta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32/64 bit, vzporedno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9AA0A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AGP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1996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samo za grafične kartice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9AA0A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PCIe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serijsko, uporablja se še danes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PCI Express</a:t>
            </a:r>
            <a:endParaRPr lang="en-US" sz="32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188720"/>
          <a:ext cx="8229600" cy="35661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Zunanji priključki</a:t>
            </a:r>
            <a:endParaRPr lang="en-US" sz="3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5171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Priključek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F2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5171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Za kaj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F23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9AA0A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PS/2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miška in tipkovnica (star)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9AA0A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LPT, RS-232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tiskalniki, servis (star)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9AA0A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USB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skoraj vse, do 127 naprav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9AA0A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FireWire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video, do 800 Mb/s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9AA0A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Thunderbolt 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slika + podatki, 40 Gb/s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9AA0A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RJ-45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EDEF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omrežje (Ethernet)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51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62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Diski: IDE proti SATA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80160"/>
            <a:ext cx="39319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FF8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 / PATA</a:t>
            </a:r>
            <a:endParaRPr lang="en-US" sz="18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vzporedni prenos</a:t>
            </a:r>
            <a:endParaRPr lang="en-US" sz="18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napravi na kabel</a:t>
            </a:r>
            <a:endParaRPr lang="en-US" sz="18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/ slave</a:t>
            </a:r>
            <a:endParaRPr lang="en-US" sz="18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133 MB/s</a:t>
            </a:r>
            <a:endParaRPr lang="en-US" sz="18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4754880" y="1280160"/>
            <a:ext cx="39319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B6F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SATA</a:t>
            </a:r>
            <a:endParaRPr lang="en-US" sz="18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serijski prenos</a:t>
            </a:r>
            <a:endParaRPr lang="en-US" sz="18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naprava na priključek</a:t>
            </a:r>
            <a:endParaRPr lang="en-US" sz="18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tanek kabel</a:t>
            </a:r>
            <a:endParaRPr lang="en-US" sz="18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6 Gb/s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Hitri kviz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80160"/>
            <a:ext cx="82296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Kateri most skrbi za RAM?</a:t>
            </a:r>
            <a:endParaRPr lang="en-US" sz="20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Zakaj je FSB postal ozko grlo?</a:t>
            </a:r>
            <a:endParaRPr lang="en-US" sz="20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Katera reža je za grafično kartico?</a:t>
            </a:r>
            <a:endParaRPr lang="en-US" sz="2000" dirty="0"/>
          </a:p>
          <a:p>
            <a:pPr algn="l" marL="228600" indent="-2286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Kaj nastaviš pri IDE, pri SATA pa ne?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463040"/>
            <a:ext cx="8046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EDEF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Hvala!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B6F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Vprašanja?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Matična plošča – čipi, vodila in priključki</dc:title>
  <dc:subject>PptxGenJS Presentation</dc:subject>
  <dc:creator/>
  <cp:lastModifiedBy/>
  <cp:revision>1</cp:revision>
  <dcterms:created xsi:type="dcterms:W3CDTF">2026-09-28T07:43:21Z</dcterms:created>
  <dcterms:modified xsi:type="dcterms:W3CDTF">2026-09-28T07:43:21Z</dcterms:modified>
</cp:coreProperties>
</file>