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1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22172F"/>
                </a:solidFill>
                <a:latin typeface="Arial"/>
              </a:defRPr>
            </a:pPr>
            <a:r>
              <a:rPr sz="1400" b="0" i="0" u="none" strike="noStrike">
                <a:solidFill>
                  <a:srgbClr val="22172F"/>
                </a:solidFill>
                <a:latin typeface="Arial"/>
              </a:rPr>
              <a:t>Najvišja frekvenca (MHz)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MHz</c:v>
                </c:pt>
              </c:strCache>
            </c:strRef>
          </c:tx>
          <c:spPr>
            <a:solidFill>
              <a:srgbClr val="F25C54"/>
            </a:solidFill>
            <a:ln w="38100" cap="flat">
              <a:solidFill>
                <a:srgbClr val="F25C54"/>
              </a:solidFill>
              <a:prstDash val="solid"/>
              <a:round/>
            </a:ln>
            <a:effectLst/>
          </c:spPr>
          <c:invertIfNegative val="0"/>
          <c:dLbls>
            <c:numFmt formatCode="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3D1E6D"/>
                    </a:solidFill>
                    <a:latin typeface="Arial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9"/>
            <c:spPr>
              <a:solidFill>
                <a:srgbClr val="F25C54"/>
              </a:solidFill>
              <a:ln w="9525" cap="flat">
                <a:solidFill>
                  <a:srgbClr val="F25C54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80286</c:v>
                  </c:pt>
                  <c:pt idx="1">
                    <c:v>80486</c:v>
                  </c:pt>
                  <c:pt idx="2">
                    <c:v>Pentium</c:v>
                  </c:pt>
                  <c:pt idx="3">
                    <c:v>Pentium II</c:v>
                  </c:pt>
                  <c:pt idx="4">
                    <c:v>Pentium III</c:v>
                  </c:pt>
                  <c:pt idx="5">
                    <c:v>Pentium 4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12</c:v>
                </c:pt>
                <c:pt idx="1">
                  <c:v>66</c:v>
                </c:pt>
                <c:pt idx="2">
                  <c:v>200</c:v>
                </c:pt>
                <c:pt idx="3">
                  <c:v>450</c:v>
                </c:pt>
                <c:pt idx="4">
                  <c:v>600</c:v>
                </c:pt>
                <c:pt idx="5">
                  <c:v>3400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b="0" i="0" strike="noStrike" sz="1200" u="none">
                  <a:solidFill>
                    <a:srgbClr val="3D1E6D"/>
                  </a:solidFill>
                  <a:latin typeface="Arial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logBase val="10"/>
          <c:orientation val="minMax"/>
          <c:min val="10"/>
        </c:scaling>
        <c:delete val="0"/>
        <c:axPos val="l"/>
        <c:majorGridlines>
          <c:spPr>
            <a:ln w="6350" cap="flat">
              <a:solidFill>
                <a:srgbClr val="ECE8F2"/>
              </a:solidFill>
              <a:prstDash val="solid"/>
              <a:round/>
            </a:ln>
          </c:spPr>
        </c:majorGridlines>
        <c:numFmt formatCode="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CPE ali procesor je del računalnika, ki izvaja ukaze programov. Centralna – v središču, procesna – obdeluje, enota – zaključena komponenta.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Štiri naloge in tri vrste operacij, ki jih procesor izvaja.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Bitnost pove, s koliko biti procesor dela naenkrat. 4 biti (16 vrednosti) ne zadoščajo niti za abecedo, zato so jih uporabljali le v kalkulatorjih.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Najpomembnejši mejniki. Tudi današnji Intel in AMD procesorji so združljivi z x86 iz leta 1978.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Ko frekvence ni bilo več mogoče večati, so začeli dodajati jedra.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Graf urediš z desnim klikom → Uredi podatke. Skala je logaritemska.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Sedem lastnosti, po katerih razvrščamo procesorje.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Tabelo urejaš kot navadno tabelo v PowerPointu.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Delitev glede na to, kje sta shranjena program in podatki.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 von Neumannovem modelu CPE ne more hkrati brati ukazov in podatkov.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Odgovori: 1) 256. 2) Intel 4004. 3) Ker si ukazi in podatki delijo isto vodilo.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na">
    <p:bg>
      <p:bgPr>
        <a:solidFill>
          <a:srgbClr val="3D1E6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1463040"/>
            <a:ext cx="786384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5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52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40080" y="2514600"/>
            <a:ext cx="786384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2600" i="1" dirty="0">
                <a:solidFill>
                  <a:srgbClr val="F4B9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indent="0" marL="0">
              <a:buNone/>
            </a:pPr>
            <a:endParaRPr lang="en-US" sz="26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sebina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rgbClr val="3D1E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1325880"/>
            <a:ext cx="8229600" cy="3383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spcAft>
                <a:spcPts val="800"/>
              </a:spcAft>
              <a:buNone/>
              <a:defRPr lang="en-US" sz="2400" dirty="0">
                <a:solidFill>
                  <a:srgbClr val="2217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algn="l" indent="0" marL="0">
              <a:spcAft>
                <a:spcPts val="800"/>
              </a:spcAft>
              <a:buNone/>
            </a:pPr>
            <a:endParaRPr lang="en-US" sz="24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va stolpca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rgbClr val="3D1E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1325880"/>
            <a:ext cx="3931920" cy="3383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spcAft>
                <a:spcPts val="800"/>
              </a:spcAft>
              <a:buNone/>
              <a:defRPr lang="en-US" sz="2400" dirty="0">
                <a:solidFill>
                  <a:srgbClr val="2217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algn="l" indent="0" marL="0">
              <a:spcAft>
                <a:spcPts val="800"/>
              </a:spcAft>
              <a:buNone/>
            </a:pPr>
            <a:endParaRPr lang="en-US" sz="24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4754880" y="1325880"/>
            <a:ext cx="3931920" cy="3383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spcAft>
                <a:spcPts val="800"/>
              </a:spcAft>
              <a:buNone/>
              <a:defRPr lang="en-US" sz="2400" dirty="0">
                <a:solidFill>
                  <a:srgbClr val="2217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algn="l" indent="0" marL="0">
              <a:spcAft>
                <a:spcPts val="800"/>
              </a:spcAft>
              <a:buNone/>
            </a:pPr>
            <a:endParaRPr lang="en-US" sz="240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o naslov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rgbClr val="3D1E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3400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aključek">
    <p:bg>
      <p:bgPr>
        <a:solidFill>
          <a:srgbClr val="3D1E6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1325880"/>
            <a:ext cx="8229600" cy="3383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spcAft>
                <a:spcPts val="1000"/>
              </a:spcAft>
              <a:buNone/>
              <a:defRPr lang="en-US" sz="2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algn="l" indent="0" marL="0">
              <a:spcAft>
                <a:spcPts val="1000"/>
              </a:spcAft>
              <a:buNone/>
            </a:pPr>
            <a:endParaRPr lang="en-US" sz="24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1463040"/>
            <a:ext cx="7863840" cy="10058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5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Procesor</a:t>
            </a:r>
            <a:endParaRPr lang="en-US" sz="52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40080" y="2514600"/>
            <a:ext cx="7863840" cy="64008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2600" i="1" dirty="0">
                <a:solidFill>
                  <a:srgbClr val="F4B9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možgani računalnika</a:t>
            </a:r>
            <a:endParaRPr lang="en-US" sz="2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3D1E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Kaj je CPE?</a:t>
            </a: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1325880"/>
            <a:ext cx="822960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800"/>
              </a:spcAft>
              <a:buSzPct val="100000"/>
              <a:buChar char="•"/>
            </a:pPr>
            <a:r>
              <a:rPr lang="en-US" sz="2400" dirty="0">
                <a:solidFill>
                  <a:srgbClr val="2217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Centralna procesna enota</a:t>
            </a:r>
            <a:endParaRPr lang="en-US" sz="2400" dirty="0"/>
          </a:p>
          <a:p>
            <a:pPr algn="l" marL="342900" indent="-342900">
              <a:spcAft>
                <a:spcPts val="800"/>
              </a:spcAft>
              <a:buSzPct val="100000"/>
              <a:buChar char="•"/>
            </a:pPr>
            <a:r>
              <a:rPr lang="en-US" sz="2400" dirty="0">
                <a:solidFill>
                  <a:srgbClr val="2217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Izvaja ukaze programa</a:t>
            </a:r>
            <a:endParaRPr lang="en-US" sz="2400" dirty="0"/>
          </a:p>
          <a:p>
            <a:pPr algn="l" marL="342900" indent="-342900">
              <a:spcAft>
                <a:spcPts val="800"/>
              </a:spcAft>
              <a:buSzPct val="100000"/>
              <a:buChar char="•"/>
            </a:pPr>
            <a:r>
              <a:rPr lang="en-US" sz="2400" dirty="0">
                <a:solidFill>
                  <a:srgbClr val="2217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Določa zmogljivost računalnika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3D1E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Kaj procesor počne</a:t>
            </a: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1325880"/>
            <a:ext cx="393192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2400" b="1" dirty="0">
                <a:solidFill>
                  <a:srgbClr val="F25C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Naloge</a:t>
            </a:r>
            <a:endParaRPr lang="en-US" sz="2400" dirty="0"/>
          </a:p>
          <a:p>
            <a:pPr algn="l" marL="342900" indent="-342900">
              <a:spcAft>
                <a:spcPts val="800"/>
              </a:spcAft>
              <a:buSzPct val="100000"/>
              <a:buChar char="•"/>
            </a:pPr>
            <a:r>
              <a:rPr lang="en-US" sz="2400" dirty="0">
                <a:solidFill>
                  <a:srgbClr val="2217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procesira</a:t>
            </a:r>
            <a:endParaRPr lang="en-US" sz="2400" dirty="0"/>
          </a:p>
          <a:p>
            <a:pPr algn="l" marL="342900" indent="-342900">
              <a:spcAft>
                <a:spcPts val="800"/>
              </a:spcAft>
              <a:buSzPct val="100000"/>
              <a:buChar char="•"/>
            </a:pPr>
            <a:r>
              <a:rPr lang="en-US" sz="2400" dirty="0">
                <a:solidFill>
                  <a:srgbClr val="2217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obdeluje</a:t>
            </a:r>
            <a:endParaRPr lang="en-US" sz="2400" dirty="0"/>
          </a:p>
          <a:p>
            <a:pPr algn="l" marL="342900" indent="-342900">
              <a:spcAft>
                <a:spcPts val="800"/>
              </a:spcAft>
              <a:buSzPct val="100000"/>
              <a:buChar char="•"/>
            </a:pPr>
            <a:r>
              <a:rPr lang="en-US" sz="2400" dirty="0">
                <a:solidFill>
                  <a:srgbClr val="2217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nadzira</a:t>
            </a:r>
            <a:endParaRPr lang="en-US" sz="2400" dirty="0"/>
          </a:p>
          <a:p>
            <a:pPr algn="l" marL="342900" indent="-342900">
              <a:spcAft>
                <a:spcPts val="800"/>
              </a:spcAft>
              <a:buSzPct val="100000"/>
              <a:buChar char="•"/>
            </a:pPr>
            <a:r>
              <a:rPr lang="en-US" sz="2400" dirty="0">
                <a:solidFill>
                  <a:srgbClr val="2217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upravlja enote</a:t>
            </a:r>
            <a:endParaRPr lang="en-US" sz="24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4754880" y="1325880"/>
            <a:ext cx="393192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2400" b="1" dirty="0">
                <a:solidFill>
                  <a:srgbClr val="F25C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Operacije</a:t>
            </a:r>
            <a:endParaRPr lang="en-US" sz="2400" dirty="0"/>
          </a:p>
          <a:p>
            <a:pPr algn="l" marL="342900" indent="-342900">
              <a:spcAft>
                <a:spcPts val="800"/>
              </a:spcAft>
              <a:buSzPct val="100000"/>
              <a:buChar char="•"/>
            </a:pPr>
            <a:r>
              <a:rPr lang="en-US" sz="2400" dirty="0">
                <a:solidFill>
                  <a:srgbClr val="2217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aritmetične (+ − × ÷)</a:t>
            </a:r>
            <a:endParaRPr lang="en-US" sz="2400" dirty="0"/>
          </a:p>
          <a:p>
            <a:pPr algn="l" marL="342900" indent="-342900">
              <a:spcAft>
                <a:spcPts val="800"/>
              </a:spcAft>
              <a:buSzPct val="100000"/>
              <a:buChar char="•"/>
            </a:pPr>
            <a:r>
              <a:rPr lang="en-US" sz="2400" dirty="0">
                <a:solidFill>
                  <a:srgbClr val="2217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logične (IN, ALI, NE)</a:t>
            </a:r>
            <a:endParaRPr lang="en-US" sz="2400" dirty="0"/>
          </a:p>
          <a:p>
            <a:pPr algn="l" marL="342900" indent="-342900">
              <a:spcAft>
                <a:spcPts val="800"/>
              </a:spcAft>
              <a:buSzPct val="100000"/>
              <a:buChar char="•"/>
            </a:pPr>
            <a:r>
              <a:rPr lang="en-US" sz="2400" dirty="0">
                <a:solidFill>
                  <a:srgbClr val="2217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vhod / izhod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3D1E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Bitnost</a:t>
            </a: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1325880"/>
            <a:ext cx="822960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2400" b="1" dirty="0">
                <a:solidFill>
                  <a:srgbClr val="F25C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bitov → 2ⁿ različnih vrednosti</a:t>
            </a:r>
            <a:endParaRPr lang="en-US" sz="2400" dirty="0"/>
          </a:p>
          <a:p>
            <a:pPr algn="l" marL="342900" indent="-342900">
              <a:spcAft>
                <a:spcPts val="800"/>
              </a:spcAft>
              <a:buSzPct val="100000"/>
              <a:buChar char="•"/>
            </a:pPr>
            <a:r>
              <a:rPr lang="en-US" sz="2400" dirty="0">
                <a:solidFill>
                  <a:srgbClr val="2217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4-bit = 16</a:t>
            </a:r>
            <a:endParaRPr lang="en-US" sz="2400" dirty="0"/>
          </a:p>
          <a:p>
            <a:pPr algn="l" marL="342900" indent="-342900">
              <a:spcAft>
                <a:spcPts val="800"/>
              </a:spcAft>
              <a:buSzPct val="100000"/>
              <a:buChar char="•"/>
            </a:pPr>
            <a:r>
              <a:rPr lang="en-US" sz="2400" dirty="0">
                <a:solidFill>
                  <a:srgbClr val="2217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8-bit = 256</a:t>
            </a:r>
            <a:endParaRPr lang="en-US" sz="2400" dirty="0"/>
          </a:p>
          <a:p>
            <a:pPr algn="l" marL="342900" indent="-342900">
              <a:spcAft>
                <a:spcPts val="800"/>
              </a:spcAft>
              <a:buSzPct val="100000"/>
              <a:buChar char="•"/>
            </a:pPr>
            <a:r>
              <a:rPr lang="en-US" sz="2400" dirty="0">
                <a:solidFill>
                  <a:srgbClr val="2217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16-bit = 65.536</a:t>
            </a:r>
            <a:endParaRPr lang="en-US" sz="2400" dirty="0"/>
          </a:p>
          <a:p>
            <a:pPr algn="l" marL="342900" indent="-342900">
              <a:spcAft>
                <a:spcPts val="800"/>
              </a:spcAft>
              <a:buSzPct val="100000"/>
              <a:buChar char="•"/>
            </a:pPr>
            <a:r>
              <a:rPr lang="en-US" sz="2400" dirty="0">
                <a:solidFill>
                  <a:srgbClr val="2217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32-bit ≈ 4,3 milijarde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3D1E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Zgodovina</a:t>
            </a: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1325880"/>
            <a:ext cx="822960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800"/>
              </a:spcAft>
              <a:buSzPct val="100000"/>
              <a:buChar char="•"/>
            </a:pPr>
            <a:r>
              <a:rPr lang="en-US" sz="2400" dirty="0">
                <a:solidFill>
                  <a:srgbClr val="2217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1971 – Intel 4004, prvi mikroprocesor (4-bit)</a:t>
            </a:r>
            <a:endParaRPr lang="en-US" sz="2400" dirty="0"/>
          </a:p>
          <a:p>
            <a:pPr algn="l" marL="342900" indent="-342900">
              <a:spcAft>
                <a:spcPts val="800"/>
              </a:spcAft>
              <a:buSzPct val="100000"/>
              <a:buChar char="•"/>
            </a:pPr>
            <a:r>
              <a:rPr lang="en-US" sz="2400" dirty="0">
                <a:solidFill>
                  <a:srgbClr val="2217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1978 – Intel 8086, začetek x86 (16-bit)</a:t>
            </a:r>
            <a:endParaRPr lang="en-US" sz="2400" dirty="0"/>
          </a:p>
          <a:p>
            <a:pPr algn="l" marL="342900" indent="-342900">
              <a:spcAft>
                <a:spcPts val="800"/>
              </a:spcAft>
              <a:buSzPct val="100000"/>
              <a:buChar char="•"/>
            </a:pPr>
            <a:r>
              <a:rPr lang="en-US" sz="2400" dirty="0">
                <a:solidFill>
                  <a:srgbClr val="2217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1985 – Intel 80386 (32-bit)</a:t>
            </a:r>
            <a:endParaRPr lang="en-US" sz="2400" dirty="0"/>
          </a:p>
          <a:p>
            <a:pPr algn="l" marL="342900" indent="-342900">
              <a:spcAft>
                <a:spcPts val="800"/>
              </a:spcAft>
              <a:buSzPct val="100000"/>
              <a:buChar char="•"/>
            </a:pPr>
            <a:r>
              <a:rPr lang="en-US" sz="2400" dirty="0">
                <a:solidFill>
                  <a:srgbClr val="2217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1993 – Intel Pentium</a:t>
            </a:r>
            <a:endParaRPr lang="en-US" sz="2400" dirty="0"/>
          </a:p>
          <a:p>
            <a:pPr algn="l" marL="342900" indent="-342900">
              <a:spcAft>
                <a:spcPts val="800"/>
              </a:spcAft>
              <a:buSzPct val="100000"/>
              <a:buChar char="•"/>
            </a:pPr>
            <a:r>
              <a:rPr lang="en-US" sz="2400" dirty="0">
                <a:solidFill>
                  <a:srgbClr val="2217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2003 – AMD Opteron (64-bit)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3D1E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Več jeder</a:t>
            </a: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1325880"/>
            <a:ext cx="822960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800"/>
              </a:spcAft>
              <a:buSzPct val="100000"/>
              <a:buChar char="•"/>
            </a:pPr>
            <a:r>
              <a:rPr lang="en-US" sz="2400" dirty="0">
                <a:solidFill>
                  <a:srgbClr val="2217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2006 – Intel Core Duo: 2 jedri</a:t>
            </a:r>
            <a:endParaRPr lang="en-US" sz="2400" dirty="0"/>
          </a:p>
          <a:p>
            <a:pPr algn="l" marL="342900" indent="-342900">
              <a:spcAft>
                <a:spcPts val="800"/>
              </a:spcAft>
              <a:buSzPct val="100000"/>
              <a:buChar char="•"/>
            </a:pPr>
            <a:r>
              <a:rPr lang="en-US" sz="2400" dirty="0">
                <a:solidFill>
                  <a:srgbClr val="2217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2007 – Intel Core 2 Quad: 4 jedra</a:t>
            </a:r>
            <a:endParaRPr lang="en-US" sz="2400" dirty="0"/>
          </a:p>
          <a:p>
            <a:pPr algn="l" marL="342900" indent="-342900">
              <a:spcAft>
                <a:spcPts val="800"/>
              </a:spcAft>
              <a:buSzPct val="100000"/>
              <a:buChar char="•"/>
            </a:pPr>
            <a:r>
              <a:rPr lang="en-US" sz="2400" dirty="0">
                <a:solidFill>
                  <a:srgbClr val="2217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2011 – AMD FX-8150: 8 jeder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3D1E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Rast frekvence</a:t>
            </a:r>
            <a:endParaRPr lang="en-US" sz="34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457200" y="1280160"/>
          <a:ext cx="8229600" cy="34747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3D1E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 čem ločimo procesorje</a:t>
            </a: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1325880"/>
            <a:ext cx="822960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2400" dirty="0">
                <a:solidFill>
                  <a:srgbClr val="2217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Nabor ukazov</a:t>
            </a:r>
            <a:endParaRPr lang="en-US" sz="2400" dirty="0"/>
          </a:p>
          <a:p>
            <a:pPr algn="l"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2400" dirty="0">
                <a:solidFill>
                  <a:srgbClr val="2217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Pomnilniška arhitektura</a:t>
            </a:r>
            <a:endParaRPr lang="en-US" sz="2400" dirty="0"/>
          </a:p>
          <a:p>
            <a:pPr algn="l"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2400" dirty="0">
                <a:solidFill>
                  <a:srgbClr val="2217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Frekvenca (takt)</a:t>
            </a:r>
            <a:endParaRPr lang="en-US" sz="2400" dirty="0"/>
          </a:p>
          <a:p>
            <a:pPr algn="l"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2400" dirty="0">
                <a:solidFill>
                  <a:srgbClr val="2217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Dolžina besede</a:t>
            </a:r>
            <a:endParaRPr lang="en-US" sz="2400" dirty="0"/>
          </a:p>
          <a:p>
            <a:pPr algn="l"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2400" dirty="0">
                <a:solidFill>
                  <a:srgbClr val="2217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Nivoji predpomnilnika</a:t>
            </a:r>
            <a:endParaRPr lang="en-US" sz="2400" dirty="0"/>
          </a:p>
          <a:p>
            <a:pPr algn="l"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2400" dirty="0">
                <a:solidFill>
                  <a:srgbClr val="2217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Jedra in niti</a:t>
            </a:r>
            <a:endParaRPr lang="en-US" sz="2400" dirty="0"/>
          </a:p>
          <a:p>
            <a:pPr algn="l"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2400" dirty="0">
                <a:solidFill>
                  <a:srgbClr val="2217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Podnožje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3D1E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CISC ali RISC?</a:t>
            </a:r>
            <a:endParaRPr lang="en-US" sz="34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71600"/>
          <a:ext cx="822960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3017520"/>
                <a:gridCol w="301752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DD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CISC</a:t>
                      </a:r>
                      <a:endParaRPr lang="en-US" sz="18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DD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D1E6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RISC</a:t>
                      </a:r>
                      <a:endParaRPr lang="en-US" sz="18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DD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5C5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22172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Ukazi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DD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22172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veliko, zapleteni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DD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22172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malo, preprosti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DD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22172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Takti na ukaz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DD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22172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različno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DD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22172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DD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22172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Programiranje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DD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22172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lažje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DD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22172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težje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DD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22172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Izdelava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DD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22172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dražja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DD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22172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cenejša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DD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22172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Najdemo v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DD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22172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računalnikih (x86)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DD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22172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telefonih (ARM)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DD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3D1E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Von Neumann ali Harvard?</a:t>
            </a: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1325880"/>
            <a:ext cx="393192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2400" b="1" dirty="0">
                <a:solidFill>
                  <a:srgbClr val="F25C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Von Neumann</a:t>
            </a:r>
            <a:endParaRPr lang="en-US" sz="2400" dirty="0"/>
          </a:p>
          <a:p>
            <a:pPr algn="l" marL="342900" indent="-342900">
              <a:spcAft>
                <a:spcPts val="800"/>
              </a:spcAft>
              <a:buSzPct val="100000"/>
              <a:buChar char="•"/>
            </a:pPr>
            <a:r>
              <a:rPr lang="en-US" sz="2400" dirty="0">
                <a:solidFill>
                  <a:srgbClr val="2217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ukazi in podatki v istem pomnilniku</a:t>
            </a:r>
            <a:endParaRPr lang="en-US" sz="2400" dirty="0"/>
          </a:p>
          <a:p>
            <a:pPr algn="l" marL="342900" indent="-342900">
              <a:spcAft>
                <a:spcPts val="800"/>
              </a:spcAft>
              <a:buSzPct val="100000"/>
              <a:buChar char="•"/>
            </a:pPr>
            <a:r>
              <a:rPr lang="en-US" sz="2400" dirty="0">
                <a:solidFill>
                  <a:srgbClr val="2217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eno vodilo</a:t>
            </a:r>
            <a:endParaRPr lang="en-US" sz="24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4754880" y="1325880"/>
            <a:ext cx="393192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2400" b="1" dirty="0">
                <a:solidFill>
                  <a:srgbClr val="F25C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Harvard</a:t>
            </a:r>
            <a:endParaRPr lang="en-US" sz="2400" dirty="0"/>
          </a:p>
          <a:p>
            <a:pPr algn="l" marL="342900" indent="-342900">
              <a:spcAft>
                <a:spcPts val="800"/>
              </a:spcAft>
              <a:buSzPct val="100000"/>
              <a:buChar char="•"/>
            </a:pPr>
            <a:r>
              <a:rPr lang="en-US" sz="2400" dirty="0">
                <a:solidFill>
                  <a:srgbClr val="2217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ukazi in podatki ločeno</a:t>
            </a:r>
            <a:endParaRPr lang="en-US" sz="2400" dirty="0"/>
          </a:p>
          <a:p>
            <a:pPr algn="l" marL="342900" indent="-342900">
              <a:spcAft>
                <a:spcPts val="800"/>
              </a:spcAft>
              <a:buSzPct val="100000"/>
              <a:buChar char="•"/>
            </a:pPr>
            <a:r>
              <a:rPr lang="en-US" sz="2400" dirty="0">
                <a:solidFill>
                  <a:srgbClr val="2217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ločena pomnilnika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3D1E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Ozko grlo</a:t>
            </a: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1325880"/>
            <a:ext cx="822960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2400" b="1" dirty="0">
                <a:solidFill>
                  <a:srgbClr val="F25C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Težava</a:t>
            </a:r>
            <a:endParaRPr lang="en-US" sz="2400" dirty="0"/>
          </a:p>
          <a:p>
            <a:pPr algn="l" marL="342900" indent="-342900">
              <a:spcAft>
                <a:spcPts val="800"/>
              </a:spcAft>
              <a:buSzPct val="100000"/>
              <a:buChar char="•"/>
            </a:pPr>
            <a:r>
              <a:rPr lang="en-US" sz="2400" dirty="0">
                <a:solidFill>
                  <a:srgbClr val="2217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ukazi in podatki si delijo eno vodilo</a:t>
            </a:r>
            <a:endParaRPr lang="en-US" sz="24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2400" b="1" dirty="0">
                <a:solidFill>
                  <a:srgbClr val="F25C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Rešitev</a:t>
            </a:r>
            <a:endParaRPr lang="en-US" sz="2400" dirty="0"/>
          </a:p>
          <a:p>
            <a:pPr algn="l" marL="342900" indent="-342900">
              <a:spcAft>
                <a:spcPts val="800"/>
              </a:spcAft>
              <a:buSzPct val="100000"/>
              <a:buChar char="•"/>
            </a:pPr>
            <a:r>
              <a:rPr lang="en-US" sz="2400" dirty="0">
                <a:solidFill>
                  <a:srgbClr val="2217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predpomnilnik (cache)</a:t>
            </a:r>
            <a:endParaRPr lang="en-US" sz="2400" dirty="0"/>
          </a:p>
          <a:p>
            <a:pPr algn="l" marL="342900" indent="-342900">
              <a:spcAft>
                <a:spcPts val="800"/>
              </a:spcAft>
              <a:buSzPct val="100000"/>
              <a:buChar char="•"/>
            </a:pPr>
            <a:r>
              <a:rPr lang="en-US" sz="2400" dirty="0">
                <a:solidFill>
                  <a:srgbClr val="2217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napovedovanje naslednjih korakov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Preveri znanje</a:t>
            </a: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1325880"/>
            <a:ext cx="822960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2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Koliko vrednosti predstavi 8-bitni procesor?</a:t>
            </a:r>
            <a:endParaRPr lang="en-US" sz="2400" dirty="0"/>
          </a:p>
          <a:p>
            <a:pPr algn="l"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2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Kateri je bil prvi mikroprocesor?</a:t>
            </a:r>
            <a:endParaRPr lang="en-US" sz="2400" dirty="0"/>
          </a:p>
          <a:p>
            <a:pPr algn="l"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2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Zakaj ima von Neumannov model ozko grlo?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Procesor</dc:title>
  <dc:subject>PptxGenJS Presentation</dc:subject>
  <dc:creator>PptxGenJS</dc:creator>
  <cp:lastModifiedBy>PptxGenJS</cp:lastModifiedBy>
  <cp:revision>1</cp:revision>
  <dcterms:created xsi:type="dcterms:W3CDTF">2026-09-28T07:43:25Z</dcterms:created>
  <dcterms:modified xsi:type="dcterms:W3CDTF">2026-09-28T07:43:25Z</dcterms:modified>
</cp:coreProperties>
</file>